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6" d="100"/>
          <a:sy n="86" d="100"/>
        </p:scale>
        <p:origin x="562" y="67"/>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FFCF5C97-38EC-4457-911E-49881EE39766}" type="datetimeFigureOut">
              <a:rPr lang="en-US" smtClean="0"/>
              <a:t>5/30/2020</a:t>
            </a:fld>
            <a:endParaRPr lang="en-US"/>
          </a:p>
        </p:txBody>
      </p:sp>
      <p:sp>
        <p:nvSpPr>
          <p:cNvPr id="5" name="Footer Placeholder 4"/>
          <p:cNvSpPr>
            <a:spLocks noGrp="1"/>
          </p:cNvSpPr>
          <p:nvPr>
            <p:ph type="ftr" sz="quarter" idx="11"/>
          </p:nvPr>
        </p:nvSpPr>
        <p:spPr/>
        <p:txBody>
          <a:bodyPr/>
          <a:lstStyle/>
          <a:p>
            <a:endParaRPr lang="en-US"/>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0E798204-1B80-4BFC-AE14-E77B3B920D10}" type="slidenum">
              <a:rPr lang="en-US" smtClean="0"/>
              <a:t>‹#›</a:t>
            </a:fld>
            <a:endParaRPr lang="en-US"/>
          </a:p>
        </p:txBody>
      </p:sp>
    </p:spTree>
    <p:extLst>
      <p:ext uri="{BB962C8B-B14F-4D97-AF65-F5344CB8AC3E}">
        <p14:creationId xmlns:p14="http://schemas.microsoft.com/office/powerpoint/2010/main" val="34904590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FCF5C97-38EC-4457-911E-49881EE39766}" type="datetimeFigureOut">
              <a:rPr lang="en-US" smtClean="0"/>
              <a:t>5/30/2020</a:t>
            </a:fld>
            <a:endParaRPr lang="en-US"/>
          </a:p>
        </p:txBody>
      </p:sp>
      <p:sp>
        <p:nvSpPr>
          <p:cNvPr id="5" name="Footer Placeholder 4"/>
          <p:cNvSpPr>
            <a:spLocks noGrp="1"/>
          </p:cNvSpPr>
          <p:nvPr>
            <p:ph type="ftr" sz="quarter" idx="11"/>
          </p:nvPr>
        </p:nvSpPr>
        <p:spPr/>
        <p:txBody>
          <a:bodyPr/>
          <a:lstStyle/>
          <a:p>
            <a:endParaRPr lang="en-US"/>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0E798204-1B80-4BFC-AE14-E77B3B920D10}" type="slidenum">
              <a:rPr lang="en-US" smtClean="0"/>
              <a:t>‹#›</a:t>
            </a:fld>
            <a:endParaRPr lang="en-US"/>
          </a:p>
        </p:txBody>
      </p:sp>
    </p:spTree>
    <p:extLst>
      <p:ext uri="{BB962C8B-B14F-4D97-AF65-F5344CB8AC3E}">
        <p14:creationId xmlns:p14="http://schemas.microsoft.com/office/powerpoint/2010/main" val="29799279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FCF5C97-38EC-4457-911E-49881EE39766}" type="datetimeFigureOut">
              <a:rPr lang="en-US" smtClean="0"/>
              <a:t>5/30/2020</a:t>
            </a:fld>
            <a:endParaRPr lang="en-US"/>
          </a:p>
        </p:txBody>
      </p:sp>
      <p:sp>
        <p:nvSpPr>
          <p:cNvPr id="5" name="Footer Placeholder 4"/>
          <p:cNvSpPr>
            <a:spLocks noGrp="1"/>
          </p:cNvSpPr>
          <p:nvPr>
            <p:ph type="ftr" sz="quarter" idx="11"/>
          </p:nvPr>
        </p:nvSpPr>
        <p:spPr/>
        <p:txBody>
          <a:bodyPr/>
          <a:lstStyle/>
          <a:p>
            <a:endParaRPr lang="en-US"/>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0E798204-1B80-4BFC-AE14-E77B3B920D10}" type="slidenum">
              <a:rPr lang="en-US" smtClean="0"/>
              <a:t>‹#›</a:t>
            </a:fld>
            <a:endParaRPr lang="en-US"/>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60365439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FFCF5C97-38EC-4457-911E-49881EE39766}" type="datetimeFigureOut">
              <a:rPr lang="en-US" smtClean="0"/>
              <a:t>5/30/2020</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0E798204-1B80-4BFC-AE14-E77B3B920D10}" type="slidenum">
              <a:rPr lang="en-US" smtClean="0"/>
              <a:t>‹#›</a:t>
            </a:fld>
            <a:endParaRPr lang="en-US"/>
          </a:p>
        </p:txBody>
      </p:sp>
    </p:spTree>
    <p:extLst>
      <p:ext uri="{BB962C8B-B14F-4D97-AF65-F5344CB8AC3E}">
        <p14:creationId xmlns:p14="http://schemas.microsoft.com/office/powerpoint/2010/main" val="22480057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FFCF5C97-38EC-4457-911E-49881EE39766}" type="datetimeFigureOut">
              <a:rPr lang="en-US" smtClean="0"/>
              <a:t>5/30/2020</a:t>
            </a:fld>
            <a:endParaRPr lang="en-US"/>
          </a:p>
        </p:txBody>
      </p:sp>
      <p:sp>
        <p:nvSpPr>
          <p:cNvPr id="6" name="Footer Placeholder 5"/>
          <p:cNvSpPr>
            <a:spLocks noGrp="1"/>
          </p:cNvSpPr>
          <p:nvPr>
            <p:ph type="ftr" sz="quarter" idx="11"/>
          </p:nvPr>
        </p:nvSpPr>
        <p:spPr/>
        <p:txBody>
          <a:bodyPr/>
          <a:lstStyle/>
          <a:p>
            <a:endParaRPr lang="en-US"/>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0E798204-1B80-4BFC-AE14-E77B3B920D10}" type="slidenum">
              <a:rPr lang="en-US" smtClean="0"/>
              <a:t>‹#›</a:t>
            </a:fld>
            <a:endParaRPr lang="en-US"/>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77147422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FFCF5C97-38EC-4457-911E-49881EE39766}" type="datetimeFigureOut">
              <a:rPr lang="en-US" smtClean="0"/>
              <a:t>5/30/2020</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0E798204-1B80-4BFC-AE14-E77B3B920D10}" type="slidenum">
              <a:rPr lang="en-US" smtClean="0"/>
              <a:t>‹#›</a:t>
            </a:fld>
            <a:endParaRPr lang="en-US"/>
          </a:p>
        </p:txBody>
      </p:sp>
    </p:spTree>
    <p:extLst>
      <p:ext uri="{BB962C8B-B14F-4D97-AF65-F5344CB8AC3E}">
        <p14:creationId xmlns:p14="http://schemas.microsoft.com/office/powerpoint/2010/main" val="39788335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FCF5C97-38EC-4457-911E-49881EE39766}" type="datetimeFigureOut">
              <a:rPr lang="en-US" smtClean="0"/>
              <a:t>5/30/2020</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0E798204-1B80-4BFC-AE14-E77B3B920D10}" type="slidenum">
              <a:rPr lang="en-US" smtClean="0"/>
              <a:t>‹#›</a:t>
            </a:fld>
            <a:endParaRPr lang="en-US"/>
          </a:p>
        </p:txBody>
      </p:sp>
    </p:spTree>
    <p:extLst>
      <p:ext uri="{BB962C8B-B14F-4D97-AF65-F5344CB8AC3E}">
        <p14:creationId xmlns:p14="http://schemas.microsoft.com/office/powerpoint/2010/main" val="317827594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FCF5C97-38EC-4457-911E-49881EE39766}" type="datetimeFigureOut">
              <a:rPr lang="en-US" smtClean="0"/>
              <a:t>5/30/2020</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0E798204-1B80-4BFC-AE14-E77B3B920D10}" type="slidenum">
              <a:rPr lang="en-US" smtClean="0"/>
              <a:t>‹#›</a:t>
            </a:fld>
            <a:endParaRPr lang="en-US"/>
          </a:p>
        </p:txBody>
      </p:sp>
    </p:spTree>
    <p:extLst>
      <p:ext uri="{BB962C8B-B14F-4D97-AF65-F5344CB8AC3E}">
        <p14:creationId xmlns:p14="http://schemas.microsoft.com/office/powerpoint/2010/main" val="11213729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FCF5C97-38EC-4457-911E-49881EE39766}" type="datetimeFigureOut">
              <a:rPr lang="en-US" smtClean="0"/>
              <a:t>5/30/2020</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0E798204-1B80-4BFC-AE14-E77B3B920D10}" type="slidenum">
              <a:rPr lang="en-US" smtClean="0"/>
              <a:t>‹#›</a:t>
            </a:fld>
            <a:endParaRPr lang="en-US"/>
          </a:p>
        </p:txBody>
      </p:sp>
    </p:spTree>
    <p:extLst>
      <p:ext uri="{BB962C8B-B14F-4D97-AF65-F5344CB8AC3E}">
        <p14:creationId xmlns:p14="http://schemas.microsoft.com/office/powerpoint/2010/main" val="19955125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FCF5C97-38EC-4457-911E-49881EE39766}" type="datetimeFigureOut">
              <a:rPr lang="en-US" smtClean="0"/>
              <a:t>5/30/2020</a:t>
            </a:fld>
            <a:endParaRPr lang="en-US"/>
          </a:p>
        </p:txBody>
      </p:sp>
      <p:sp>
        <p:nvSpPr>
          <p:cNvPr id="5" name="Footer Placeholder 4"/>
          <p:cNvSpPr>
            <a:spLocks noGrp="1"/>
          </p:cNvSpPr>
          <p:nvPr>
            <p:ph type="ftr" sz="quarter" idx="11"/>
          </p:nvPr>
        </p:nvSpPr>
        <p:spPr/>
        <p:txBody>
          <a:bodyPr/>
          <a:lstStyle/>
          <a:p>
            <a:endParaRPr lang="en-US"/>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0E798204-1B80-4BFC-AE14-E77B3B920D10}" type="slidenum">
              <a:rPr lang="en-US" smtClean="0"/>
              <a:t>‹#›</a:t>
            </a:fld>
            <a:endParaRPr lang="en-US"/>
          </a:p>
        </p:txBody>
      </p:sp>
    </p:spTree>
    <p:extLst>
      <p:ext uri="{BB962C8B-B14F-4D97-AF65-F5344CB8AC3E}">
        <p14:creationId xmlns:p14="http://schemas.microsoft.com/office/powerpoint/2010/main" val="14808710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FFCF5C97-38EC-4457-911E-49881EE39766}" type="datetimeFigureOut">
              <a:rPr lang="en-US" smtClean="0"/>
              <a:t>5/30/2020</a:t>
            </a:fld>
            <a:endParaRPr lang="en-US"/>
          </a:p>
        </p:txBody>
      </p:sp>
      <p:sp>
        <p:nvSpPr>
          <p:cNvPr id="6" name="Footer Placeholder 5"/>
          <p:cNvSpPr>
            <a:spLocks noGrp="1"/>
          </p:cNvSpPr>
          <p:nvPr>
            <p:ph type="ftr" sz="quarter" idx="11"/>
          </p:nvPr>
        </p:nvSpPr>
        <p:spPr/>
        <p:txBody>
          <a:bodyPr/>
          <a:lstStyle/>
          <a:p>
            <a:endParaRPr lang="en-US"/>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0E798204-1B80-4BFC-AE14-E77B3B920D10}" type="slidenum">
              <a:rPr lang="en-US" smtClean="0"/>
              <a:t>‹#›</a:t>
            </a:fld>
            <a:endParaRPr lang="en-US"/>
          </a:p>
        </p:txBody>
      </p:sp>
    </p:spTree>
    <p:extLst>
      <p:ext uri="{BB962C8B-B14F-4D97-AF65-F5344CB8AC3E}">
        <p14:creationId xmlns:p14="http://schemas.microsoft.com/office/powerpoint/2010/main" val="191899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FCF5C97-38EC-4457-911E-49881EE39766}" type="datetimeFigureOut">
              <a:rPr lang="en-US" smtClean="0"/>
              <a:t>5/30/2020</a:t>
            </a:fld>
            <a:endParaRPr lang="en-US"/>
          </a:p>
        </p:txBody>
      </p:sp>
      <p:sp>
        <p:nvSpPr>
          <p:cNvPr id="8" name="Footer Placeholder 7"/>
          <p:cNvSpPr>
            <a:spLocks noGrp="1"/>
          </p:cNvSpPr>
          <p:nvPr>
            <p:ph type="ftr" sz="quarter" idx="11"/>
          </p:nvPr>
        </p:nvSpPr>
        <p:spPr/>
        <p:txBody>
          <a:bodyPr/>
          <a:lstStyle/>
          <a:p>
            <a:endParaRPr lang="en-US"/>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0E798204-1B80-4BFC-AE14-E77B3B920D10}" type="slidenum">
              <a:rPr lang="en-US" smtClean="0"/>
              <a:t>‹#›</a:t>
            </a:fld>
            <a:endParaRPr lang="en-US"/>
          </a:p>
        </p:txBody>
      </p:sp>
    </p:spTree>
    <p:extLst>
      <p:ext uri="{BB962C8B-B14F-4D97-AF65-F5344CB8AC3E}">
        <p14:creationId xmlns:p14="http://schemas.microsoft.com/office/powerpoint/2010/main" val="18208436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FCF5C97-38EC-4457-911E-49881EE39766}" type="datetimeFigureOut">
              <a:rPr lang="en-US" smtClean="0"/>
              <a:t>5/30/2020</a:t>
            </a:fld>
            <a:endParaRPr lang="en-US"/>
          </a:p>
        </p:txBody>
      </p:sp>
      <p:sp>
        <p:nvSpPr>
          <p:cNvPr id="4" name="Footer Placeholder 3"/>
          <p:cNvSpPr>
            <a:spLocks noGrp="1"/>
          </p:cNvSpPr>
          <p:nvPr>
            <p:ph type="ftr" sz="quarter" idx="11"/>
          </p:nvPr>
        </p:nvSpPr>
        <p:spPr/>
        <p:txBody>
          <a:bodyPr/>
          <a:lstStyle/>
          <a:p>
            <a:endParaRPr lang="en-US"/>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0E798204-1B80-4BFC-AE14-E77B3B920D10}" type="slidenum">
              <a:rPr lang="en-US" smtClean="0"/>
              <a:t>‹#›</a:t>
            </a:fld>
            <a:endParaRPr lang="en-US"/>
          </a:p>
        </p:txBody>
      </p:sp>
    </p:spTree>
    <p:extLst>
      <p:ext uri="{BB962C8B-B14F-4D97-AF65-F5344CB8AC3E}">
        <p14:creationId xmlns:p14="http://schemas.microsoft.com/office/powerpoint/2010/main" val="11909905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FCF5C97-38EC-4457-911E-49881EE39766}" type="datetimeFigureOut">
              <a:rPr lang="en-US" smtClean="0"/>
              <a:t>5/30/2020</a:t>
            </a:fld>
            <a:endParaRPr lang="en-US"/>
          </a:p>
        </p:txBody>
      </p:sp>
      <p:sp>
        <p:nvSpPr>
          <p:cNvPr id="3" name="Footer Placeholder 2"/>
          <p:cNvSpPr>
            <a:spLocks noGrp="1"/>
          </p:cNvSpPr>
          <p:nvPr>
            <p:ph type="ftr" sz="quarter" idx="11"/>
          </p:nvPr>
        </p:nvSpPr>
        <p:spPr/>
        <p:txBody>
          <a:bodyPr/>
          <a:lstStyle/>
          <a:p>
            <a:endParaRPr lang="en-US"/>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0E798204-1B80-4BFC-AE14-E77B3B920D10}" type="slidenum">
              <a:rPr lang="en-US" smtClean="0"/>
              <a:t>‹#›</a:t>
            </a:fld>
            <a:endParaRPr lang="en-US"/>
          </a:p>
        </p:txBody>
      </p:sp>
    </p:spTree>
    <p:extLst>
      <p:ext uri="{BB962C8B-B14F-4D97-AF65-F5344CB8AC3E}">
        <p14:creationId xmlns:p14="http://schemas.microsoft.com/office/powerpoint/2010/main" val="8260227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FCF5C97-38EC-4457-911E-49881EE39766}" type="datetimeFigureOut">
              <a:rPr lang="en-US" smtClean="0"/>
              <a:t>5/30/2020</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0E798204-1B80-4BFC-AE14-E77B3B920D10}" type="slidenum">
              <a:rPr lang="en-US" smtClean="0"/>
              <a:t>‹#›</a:t>
            </a:fld>
            <a:endParaRPr lang="en-US"/>
          </a:p>
        </p:txBody>
      </p:sp>
    </p:spTree>
    <p:extLst>
      <p:ext uri="{BB962C8B-B14F-4D97-AF65-F5344CB8AC3E}">
        <p14:creationId xmlns:p14="http://schemas.microsoft.com/office/powerpoint/2010/main" val="23036641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FCF5C97-38EC-4457-911E-49881EE39766}" type="datetimeFigureOut">
              <a:rPr lang="en-US" smtClean="0"/>
              <a:t>5/30/2020</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0E798204-1B80-4BFC-AE14-E77B3B920D10}" type="slidenum">
              <a:rPr lang="en-US" smtClean="0"/>
              <a:t>‹#›</a:t>
            </a:fld>
            <a:endParaRPr lang="en-US"/>
          </a:p>
        </p:txBody>
      </p:sp>
    </p:spTree>
    <p:extLst>
      <p:ext uri="{BB962C8B-B14F-4D97-AF65-F5344CB8AC3E}">
        <p14:creationId xmlns:p14="http://schemas.microsoft.com/office/powerpoint/2010/main" val="32208818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FFCF5C97-38EC-4457-911E-49881EE39766}" type="datetimeFigureOut">
              <a:rPr lang="en-US" smtClean="0"/>
              <a:t>5/30/2020</a:t>
            </a:fld>
            <a:endParaRPr lang="en-US"/>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0E798204-1B80-4BFC-AE14-E77B3B920D10}" type="slidenum">
              <a:rPr lang="en-US" smtClean="0"/>
              <a:t>‹#›</a:t>
            </a:fld>
            <a:endParaRPr lang="en-US"/>
          </a:p>
        </p:txBody>
      </p:sp>
    </p:spTree>
    <p:extLst>
      <p:ext uri="{BB962C8B-B14F-4D97-AF65-F5344CB8AC3E}">
        <p14:creationId xmlns:p14="http://schemas.microsoft.com/office/powerpoint/2010/main" val="303415502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s://www.youtube.com/watch?v=bJVBQefNXIw&amp;t=23s" TargetMode="Externa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hyperlink" Target="https://www.youtube.com/watch?v=D4pH6TxKzus&amp;t=2s" TargetMode="Externa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hyperlink" Target="https://www.youtube.com/watch?v=E_bbl2VJxtk&amp;feature=youtu.be" TargetMode="Externa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hyperlink" Target="mailto:branka.decka@gmail.com" TargetMode="External"/><Relationship Id="rId2" Type="http://schemas.openxmlformats.org/officeDocument/2006/relationships/image" Target="../media/image3.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80D3B7-32D2-4A1F-89AA-3EBB4582AD94}"/>
              </a:ext>
            </a:extLst>
          </p:cNvPr>
          <p:cNvSpPr>
            <a:spLocks noGrp="1"/>
          </p:cNvSpPr>
          <p:nvPr>
            <p:ph type="ctrTitle"/>
          </p:nvPr>
        </p:nvSpPr>
        <p:spPr>
          <a:xfrm>
            <a:off x="2154206" y="709534"/>
            <a:ext cx="8915399" cy="2262781"/>
          </a:xfrm>
        </p:spPr>
        <p:txBody>
          <a:bodyPr/>
          <a:lstStyle/>
          <a:p>
            <a:pPr algn="ctr"/>
            <a:r>
              <a:rPr lang="sr-Latn-RS" dirty="0"/>
              <a:t>The </a:t>
            </a:r>
            <a:r>
              <a:rPr lang="en-US" dirty="0"/>
              <a:t>Danger of a Single Story</a:t>
            </a:r>
          </a:p>
        </p:txBody>
      </p:sp>
      <p:sp>
        <p:nvSpPr>
          <p:cNvPr id="3" name="TextBox 2">
            <a:extLst>
              <a:ext uri="{FF2B5EF4-FFF2-40B4-BE49-F238E27FC236}">
                <a16:creationId xmlns:a16="http://schemas.microsoft.com/office/drawing/2014/main" id="{DC56A9A5-9CBC-4267-B006-3D3DD357FE5D}"/>
              </a:ext>
            </a:extLst>
          </p:cNvPr>
          <p:cNvSpPr txBox="1"/>
          <p:nvPr/>
        </p:nvSpPr>
        <p:spPr>
          <a:xfrm>
            <a:off x="2716567" y="3299760"/>
            <a:ext cx="7403977" cy="3693319"/>
          </a:xfrm>
          <a:prstGeom prst="rect">
            <a:avLst/>
          </a:prstGeom>
          <a:noFill/>
        </p:spPr>
        <p:txBody>
          <a:bodyPr wrap="square" rtlCol="0">
            <a:spAutoFit/>
          </a:bodyPr>
          <a:lstStyle/>
          <a:p>
            <a:pPr algn="ctr"/>
            <a:r>
              <a:rPr lang="sr-Latn-RS" dirty="0"/>
              <a:t>Class with students from English Access Microscholarship Program</a:t>
            </a:r>
          </a:p>
          <a:p>
            <a:pPr algn="ctr"/>
            <a:endParaRPr lang="sr-Latn-RS" dirty="0"/>
          </a:p>
          <a:p>
            <a:pPr algn="ctr"/>
            <a:r>
              <a:rPr lang="sr-Latn-RS" dirty="0"/>
              <a:t>Duration: 90 minutes</a:t>
            </a:r>
          </a:p>
          <a:p>
            <a:pPr algn="ctr"/>
            <a:endParaRPr lang="sr-Latn-RS" dirty="0"/>
          </a:p>
          <a:p>
            <a:pPr algn="ctr"/>
            <a:r>
              <a:rPr lang="sr-Latn-RS" dirty="0"/>
              <a:t>Number of students: 17</a:t>
            </a:r>
            <a:endParaRPr lang="en-US" dirty="0"/>
          </a:p>
          <a:p>
            <a:pPr algn="ctr"/>
            <a:endParaRPr lang="en-US" dirty="0"/>
          </a:p>
          <a:p>
            <a:pPr algn="ctr"/>
            <a:r>
              <a:rPr lang="en-US" dirty="0"/>
              <a:t>Age of students: 14-16 years old</a:t>
            </a:r>
            <a:endParaRPr lang="sr-Latn-RS" dirty="0"/>
          </a:p>
          <a:p>
            <a:pPr algn="ctr"/>
            <a:endParaRPr lang="sr-Latn-RS" dirty="0"/>
          </a:p>
          <a:p>
            <a:pPr algn="ctr"/>
            <a:r>
              <a:rPr lang="sr-Latn-RS" dirty="0"/>
              <a:t>Topic: stereot</a:t>
            </a:r>
            <a:r>
              <a:rPr lang="en-US" dirty="0"/>
              <a:t>y</a:t>
            </a:r>
            <a:r>
              <a:rPr lang="sr-Latn-RS" dirty="0"/>
              <a:t>pes</a:t>
            </a:r>
          </a:p>
          <a:p>
            <a:pPr algn="ctr"/>
            <a:endParaRPr lang="en-US" dirty="0"/>
          </a:p>
          <a:p>
            <a:pPr algn="ctr"/>
            <a:r>
              <a:rPr lang="en-US" dirty="0"/>
              <a:t>Teacher: Branka Da</a:t>
            </a:r>
            <a:r>
              <a:rPr lang="sr-Latn-RS" dirty="0"/>
              <a:t>č</a:t>
            </a:r>
            <a:r>
              <a:rPr lang="en-US" dirty="0" err="1"/>
              <a:t>eski</a:t>
            </a:r>
            <a:endParaRPr lang="en-US" dirty="0"/>
          </a:p>
          <a:p>
            <a:endParaRPr lang="sr-Latn-RS" dirty="0"/>
          </a:p>
          <a:p>
            <a:endParaRPr lang="en-US" dirty="0"/>
          </a:p>
        </p:txBody>
      </p:sp>
    </p:spTree>
    <p:extLst>
      <p:ext uri="{BB962C8B-B14F-4D97-AF65-F5344CB8AC3E}">
        <p14:creationId xmlns:p14="http://schemas.microsoft.com/office/powerpoint/2010/main" val="34522521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DB3CB46A-C4BB-45EC-B228-BDA0C0FD8C0A}"/>
              </a:ext>
            </a:extLst>
          </p:cNvPr>
          <p:cNvGraphicFramePr>
            <a:graphicFrameLocks noGrp="1"/>
          </p:cNvGraphicFramePr>
          <p:nvPr>
            <p:extLst>
              <p:ext uri="{D42A27DB-BD31-4B8C-83A1-F6EECF244321}">
                <p14:modId xmlns:p14="http://schemas.microsoft.com/office/powerpoint/2010/main" val="2270242539"/>
              </p:ext>
            </p:extLst>
          </p:nvPr>
        </p:nvGraphicFramePr>
        <p:xfrm>
          <a:off x="2258568" y="861645"/>
          <a:ext cx="8275320" cy="1813560"/>
        </p:xfrm>
        <a:graphic>
          <a:graphicData uri="http://schemas.openxmlformats.org/drawingml/2006/table">
            <a:tbl>
              <a:tblPr/>
              <a:tblGrid>
                <a:gridCol w="8275320">
                  <a:extLst>
                    <a:ext uri="{9D8B030D-6E8A-4147-A177-3AD203B41FA5}">
                      <a16:colId xmlns:a16="http://schemas.microsoft.com/office/drawing/2014/main" val="703590637"/>
                    </a:ext>
                  </a:extLst>
                </a:gridCol>
              </a:tblGrid>
              <a:tr h="345440">
                <a:tc>
                  <a:txBody>
                    <a:bodyPr/>
                    <a:lstStyle/>
                    <a:p>
                      <a:pPr rtl="0" fontAlgn="t">
                        <a:spcBef>
                          <a:spcPts val="0"/>
                        </a:spcBef>
                        <a:spcAft>
                          <a:spcPts val="600"/>
                        </a:spcAft>
                      </a:pPr>
                      <a:r>
                        <a:rPr lang="en-US" sz="1800" b="1" i="0" u="none" strike="noStrike" dirty="0">
                          <a:solidFill>
                            <a:srgbClr val="000000"/>
                          </a:solidFill>
                          <a:effectLst/>
                          <a:latin typeface="Arial" panose="020B0604020202020204" pitchFamily="34" charset="0"/>
                        </a:rPr>
                        <a:t>Themes:</a:t>
                      </a:r>
                      <a:endParaRPr lang="en-US" sz="1800" dirty="0">
                        <a:effectLst/>
                      </a:endParaRPr>
                    </a:p>
                    <a:p>
                      <a:pPr rtl="0" fontAlgn="base">
                        <a:spcBef>
                          <a:spcPts val="0"/>
                        </a:spcBef>
                        <a:spcAft>
                          <a:spcPts val="0"/>
                        </a:spcAft>
                        <a:buFont typeface="Arial" panose="020B0604020202020204" pitchFamily="34" charset="0"/>
                        <a:buChar char="•"/>
                      </a:pPr>
                      <a:r>
                        <a:rPr lang="en-US" sz="1800" b="0" i="0" u="none" strike="noStrike" dirty="0">
                          <a:solidFill>
                            <a:srgbClr val="000000"/>
                          </a:solidFill>
                          <a:effectLst/>
                          <a:latin typeface="Arial" panose="020B0604020202020204" pitchFamily="34" charset="0"/>
                        </a:rPr>
                        <a:t>The blindmen and the elephant – poem</a:t>
                      </a:r>
                    </a:p>
                    <a:p>
                      <a:pPr rtl="0" fontAlgn="base">
                        <a:spcBef>
                          <a:spcPts val="0"/>
                        </a:spcBef>
                        <a:spcAft>
                          <a:spcPts val="0"/>
                        </a:spcAft>
                        <a:buFont typeface="Arial" panose="020B0604020202020204" pitchFamily="34" charset="0"/>
                        <a:buChar char="•"/>
                      </a:pPr>
                      <a:r>
                        <a:rPr lang="en-US" sz="1800" b="0" i="0" u="none" strike="noStrike" dirty="0">
                          <a:solidFill>
                            <a:srgbClr val="000000"/>
                          </a:solidFill>
                          <a:effectLst/>
                          <a:latin typeface="Arial" panose="020B0604020202020204" pitchFamily="34" charset="0"/>
                        </a:rPr>
                        <a:t>Stereotypes in general</a:t>
                      </a:r>
                    </a:p>
                    <a:p>
                      <a:pPr rtl="0" fontAlgn="base">
                        <a:spcBef>
                          <a:spcPts val="0"/>
                        </a:spcBef>
                        <a:spcAft>
                          <a:spcPts val="0"/>
                        </a:spcAft>
                        <a:buFont typeface="Arial" panose="020B0604020202020204" pitchFamily="34" charset="0"/>
                        <a:buChar char="•"/>
                      </a:pPr>
                      <a:r>
                        <a:rPr lang="en-US" sz="1800" b="0" i="0" u="none" strike="noStrike" dirty="0">
                          <a:solidFill>
                            <a:srgbClr val="000000"/>
                          </a:solidFill>
                          <a:effectLst/>
                          <a:latin typeface="Arial" panose="020B0604020202020204" pitchFamily="34" charset="0"/>
                        </a:rPr>
                        <a:t>The danger of a single story</a:t>
                      </a:r>
                    </a:p>
                    <a:p>
                      <a:pPr rtl="0" fontAlgn="base">
                        <a:spcBef>
                          <a:spcPts val="0"/>
                        </a:spcBef>
                        <a:spcAft>
                          <a:spcPts val="0"/>
                        </a:spcAft>
                        <a:buFont typeface="Arial" panose="020B0604020202020204" pitchFamily="34" charset="0"/>
                        <a:buChar char="•"/>
                      </a:pPr>
                      <a:r>
                        <a:rPr lang="en-US" sz="1800" b="0" i="0" u="none" strike="noStrike" dirty="0">
                          <a:solidFill>
                            <a:srgbClr val="000000"/>
                          </a:solidFill>
                          <a:effectLst/>
                          <a:latin typeface="Arial" panose="020B0604020202020204" pitchFamily="34" charset="0"/>
                        </a:rPr>
                        <a:t>Stereotypes about Americans and Serbians</a:t>
                      </a:r>
                    </a:p>
                    <a:p>
                      <a:pPr rtl="0" fontAlgn="base">
                        <a:spcBef>
                          <a:spcPts val="0"/>
                        </a:spcBef>
                        <a:spcAft>
                          <a:spcPts val="0"/>
                        </a:spcAft>
                        <a:buFont typeface="Arial" panose="020B0604020202020204" pitchFamily="34" charset="0"/>
                        <a:buChar char="•"/>
                      </a:pPr>
                      <a:r>
                        <a:rPr lang="en-US" sz="1800" b="0" i="0" u="none" strike="noStrike" dirty="0">
                          <a:solidFill>
                            <a:srgbClr val="000000"/>
                          </a:solidFill>
                          <a:effectLst/>
                          <a:latin typeface="Arial" panose="020B0604020202020204" pitchFamily="34" charset="0"/>
                        </a:rPr>
                        <a:t>Conversation with our guests about stereotypes</a:t>
                      </a:r>
                    </a:p>
                  </a:txBody>
                  <a:tcPr marL="73025" marR="73025">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38122730"/>
                  </a:ext>
                </a:extLst>
              </a:tr>
            </a:tbl>
          </a:graphicData>
        </a:graphic>
      </p:graphicFrame>
      <p:sp>
        <p:nvSpPr>
          <p:cNvPr id="3" name="Rectangle 1">
            <a:extLst>
              <a:ext uri="{FF2B5EF4-FFF2-40B4-BE49-F238E27FC236}">
                <a16:creationId xmlns:a16="http://schemas.microsoft.com/office/drawing/2014/main" id="{AF9BEB1A-1E29-4B0F-8229-D73FCF0BB6B7}"/>
              </a:ext>
            </a:extLst>
          </p:cNvPr>
          <p:cNvSpPr>
            <a:spLocks noChangeArrowheads="1"/>
          </p:cNvSpPr>
          <p:nvPr/>
        </p:nvSpPr>
        <p:spPr bwMode="auto">
          <a:xfrm>
            <a:off x="5500688" y="3406775"/>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0" rIns="91440" bIns="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a:ln>
                  <a:noFill/>
                </a:ln>
                <a:solidFill>
                  <a:schemeClr val="tx1"/>
                </a:solidFill>
                <a:effectLst/>
                <a:latin typeface="Arial" panose="020B0604020202020204" pitchFamily="34" charset="0"/>
              </a:rPr>
            </a:br>
            <a:endParaRPr kumimoji="0" lang="en-US" altLang="en-US" sz="1800" b="0" i="0" u="none" strike="noStrike" cap="none" normalizeH="0" baseline="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4" name="Rectangle 3">
            <a:extLst>
              <a:ext uri="{FF2B5EF4-FFF2-40B4-BE49-F238E27FC236}">
                <a16:creationId xmlns:a16="http://schemas.microsoft.com/office/drawing/2014/main" id="{B8D86224-190B-4DA8-AC6C-83FE1DE4844B}"/>
              </a:ext>
            </a:extLst>
          </p:cNvPr>
          <p:cNvSpPr/>
          <p:nvPr/>
        </p:nvSpPr>
        <p:spPr>
          <a:xfrm>
            <a:off x="2258568" y="3115896"/>
            <a:ext cx="9025128" cy="2462213"/>
          </a:xfrm>
          <a:prstGeom prst="rect">
            <a:avLst/>
          </a:prstGeom>
        </p:spPr>
        <p:txBody>
          <a:bodyPr wrap="square">
            <a:spAutoFit/>
          </a:bodyPr>
          <a:lstStyle/>
          <a:p>
            <a:pPr>
              <a:spcAft>
                <a:spcPts val="600"/>
              </a:spcAft>
            </a:pPr>
            <a:r>
              <a:rPr lang="en-US" b="1" dirty="0">
                <a:solidFill>
                  <a:srgbClr val="000000"/>
                </a:solidFill>
                <a:latin typeface="Arial" panose="020B0604020202020204" pitchFamily="34" charset="0"/>
              </a:rPr>
              <a:t>Lesson Objectives:</a:t>
            </a:r>
            <a:endParaRPr lang="en-US" dirty="0"/>
          </a:p>
          <a:p>
            <a:pPr>
              <a:spcAft>
                <a:spcPts val="600"/>
              </a:spcAft>
            </a:pPr>
            <a:r>
              <a:rPr lang="en-US" dirty="0">
                <a:solidFill>
                  <a:srgbClr val="000000"/>
                </a:solidFill>
                <a:latin typeface="Arial" panose="020B0604020202020204" pitchFamily="34" charset="0"/>
              </a:rPr>
              <a:t>By the end of this lesson, students will be able to</a:t>
            </a:r>
            <a:endParaRPr lang="en-US" dirty="0"/>
          </a:p>
          <a:p>
            <a:pPr marL="228600" fontAlgn="base">
              <a:buFont typeface="Arial" panose="020B0604020202020204" pitchFamily="34" charset="0"/>
              <a:buChar char="•"/>
            </a:pPr>
            <a:r>
              <a:rPr lang="en-US" dirty="0">
                <a:solidFill>
                  <a:srgbClr val="000000"/>
                </a:solidFill>
                <a:latin typeface="Arial" panose="020B0604020202020204" pitchFamily="34" charset="0"/>
              </a:rPr>
              <a:t>Students will develop sensitivity to others' points of view. </a:t>
            </a:r>
          </a:p>
          <a:p>
            <a:pPr marL="228600" fontAlgn="base">
              <a:buFont typeface="Arial" panose="020B0604020202020204" pitchFamily="34" charset="0"/>
              <a:buChar char="•"/>
            </a:pPr>
            <a:r>
              <a:rPr lang="en-US" dirty="0">
                <a:solidFill>
                  <a:srgbClr val="000000"/>
                </a:solidFill>
                <a:latin typeface="Arial" panose="020B0604020202020204" pitchFamily="34" charset="0"/>
              </a:rPr>
              <a:t>Students will understand the importance of having as much information as possible before coming to conclusions.</a:t>
            </a:r>
          </a:p>
          <a:p>
            <a:pPr marL="228600" fontAlgn="base">
              <a:buFont typeface="Arial" panose="020B0604020202020204" pitchFamily="34" charset="0"/>
              <a:buChar char="•"/>
            </a:pPr>
            <a:r>
              <a:rPr lang="en-US" dirty="0">
                <a:solidFill>
                  <a:srgbClr val="000000"/>
                </a:solidFill>
                <a:latin typeface="Arial" panose="020B0604020202020204" pitchFamily="34" charset="0"/>
              </a:rPr>
              <a:t>Be able to give reasons to their statements, and understand how important is “why?”</a:t>
            </a:r>
          </a:p>
          <a:p>
            <a:pPr marL="228600" fontAlgn="base">
              <a:buFont typeface="Arial" panose="020B0604020202020204" pitchFamily="34" charset="0"/>
              <a:buChar char="•"/>
            </a:pPr>
            <a:r>
              <a:rPr lang="en-US" dirty="0">
                <a:solidFill>
                  <a:srgbClr val="000000"/>
                </a:solidFill>
                <a:latin typeface="Arial" panose="020B0604020202020204" pitchFamily="34" charset="0"/>
              </a:rPr>
              <a:t>Be able to give their reasons pro and con some stereotypes, that is, to think critically about stereotypes</a:t>
            </a:r>
          </a:p>
        </p:txBody>
      </p:sp>
    </p:spTree>
    <p:extLst>
      <p:ext uri="{BB962C8B-B14F-4D97-AF65-F5344CB8AC3E}">
        <p14:creationId xmlns:p14="http://schemas.microsoft.com/office/powerpoint/2010/main" val="33645590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C3A449AE-8B21-4FA6-8D69-01582263C531}"/>
              </a:ext>
            </a:extLst>
          </p:cNvPr>
          <p:cNvSpPr/>
          <p:nvPr/>
        </p:nvSpPr>
        <p:spPr>
          <a:xfrm>
            <a:off x="1695634" y="452762"/>
            <a:ext cx="3542191" cy="2893100"/>
          </a:xfrm>
          <a:prstGeom prst="rect">
            <a:avLst/>
          </a:prstGeom>
        </p:spPr>
        <p:txBody>
          <a:bodyPr wrap="square">
            <a:spAutoFit/>
          </a:bodyPr>
          <a:lstStyle/>
          <a:p>
            <a:pPr>
              <a:spcAft>
                <a:spcPts val="600"/>
              </a:spcAft>
            </a:pPr>
            <a:r>
              <a:rPr lang="en-US" b="1" i="1" dirty="0">
                <a:solidFill>
                  <a:srgbClr val="000000"/>
                </a:solidFill>
                <a:latin typeface="Arial" panose="020B0604020202020204" pitchFamily="34" charset="0"/>
              </a:rPr>
              <a:t>Warmer / Energizer  </a:t>
            </a:r>
            <a:r>
              <a:rPr lang="en-US" b="1" dirty="0">
                <a:solidFill>
                  <a:srgbClr val="000000"/>
                </a:solidFill>
                <a:latin typeface="Arial" panose="020B0604020202020204" pitchFamily="34" charset="0"/>
              </a:rPr>
              <a:t>(15 min)</a:t>
            </a:r>
            <a:endParaRPr lang="en-US" dirty="0"/>
          </a:p>
          <a:p>
            <a:pPr>
              <a:spcAft>
                <a:spcPts val="600"/>
              </a:spcAft>
            </a:pPr>
            <a:br>
              <a:rPr lang="en-US" dirty="0"/>
            </a:br>
            <a:r>
              <a:rPr lang="en-US" dirty="0">
                <a:solidFill>
                  <a:srgbClr val="000000"/>
                </a:solidFill>
                <a:latin typeface="Arial" panose="020B0604020202020204" pitchFamily="34" charset="0"/>
              </a:rPr>
              <a:t>Watch the video:</a:t>
            </a:r>
            <a:endParaRPr lang="en-US" dirty="0"/>
          </a:p>
          <a:p>
            <a:r>
              <a:rPr lang="en-US" dirty="0">
                <a:solidFill>
                  <a:srgbClr val="000000"/>
                </a:solidFill>
                <a:latin typeface="Arial" panose="020B0604020202020204" pitchFamily="34" charset="0"/>
              </a:rPr>
              <a:t>The story about an elephant and </a:t>
            </a:r>
            <a:endParaRPr lang="sr-Latn-RS" dirty="0">
              <a:solidFill>
                <a:srgbClr val="000000"/>
              </a:solidFill>
              <a:latin typeface="Arial" panose="020B0604020202020204" pitchFamily="34" charset="0"/>
            </a:endParaRPr>
          </a:p>
          <a:p>
            <a:r>
              <a:rPr lang="en-US" dirty="0">
                <a:solidFill>
                  <a:srgbClr val="000000"/>
                </a:solidFill>
                <a:latin typeface="Arial" panose="020B0604020202020204" pitchFamily="34" charset="0"/>
              </a:rPr>
              <a:t>6 blind men</a:t>
            </a:r>
            <a:endParaRPr lang="en-US" dirty="0"/>
          </a:p>
          <a:p>
            <a:pPr>
              <a:spcAft>
                <a:spcPts val="600"/>
              </a:spcAft>
            </a:pPr>
            <a:r>
              <a:rPr lang="en-US" u="sng" dirty="0">
                <a:solidFill>
                  <a:srgbClr val="0563C1"/>
                </a:solidFill>
                <a:latin typeface="Arial" panose="020B0604020202020204" pitchFamily="34" charset="0"/>
                <a:hlinkClick r:id="rId2"/>
              </a:rPr>
              <a:t>the blind men and the elephant</a:t>
            </a:r>
            <a:endParaRPr lang="en-US" dirty="0"/>
          </a:p>
          <a:p>
            <a:pPr>
              <a:spcAft>
                <a:spcPts val="600"/>
              </a:spcAft>
            </a:pPr>
            <a:r>
              <a:rPr lang="en-US" dirty="0">
                <a:solidFill>
                  <a:srgbClr val="000000"/>
                </a:solidFill>
                <a:latin typeface="Arial" panose="020B0604020202020204" pitchFamily="34" charset="0"/>
              </a:rPr>
              <a:t>Discuss.</a:t>
            </a:r>
            <a:endParaRPr lang="en-US" dirty="0"/>
          </a:p>
          <a:p>
            <a:br>
              <a:rPr lang="en-US" dirty="0"/>
            </a:br>
            <a:endParaRPr lang="en-US" dirty="0"/>
          </a:p>
        </p:txBody>
      </p:sp>
      <p:pic>
        <p:nvPicPr>
          <p:cNvPr id="2057" name="Picture 9">
            <a:extLst>
              <a:ext uri="{FF2B5EF4-FFF2-40B4-BE49-F238E27FC236}">
                <a16:creationId xmlns:a16="http://schemas.microsoft.com/office/drawing/2014/main" id="{1BFA74DE-FE51-4096-ABE6-FB993F498E4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161626" y="1520903"/>
            <a:ext cx="6858000" cy="50768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787129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70C9FF5F-F26E-40B4-AF8C-439036D0A06C}"/>
              </a:ext>
            </a:extLst>
          </p:cNvPr>
          <p:cNvSpPr/>
          <p:nvPr/>
        </p:nvSpPr>
        <p:spPr>
          <a:xfrm>
            <a:off x="1589102" y="812899"/>
            <a:ext cx="10200443" cy="5232202"/>
          </a:xfrm>
          <a:prstGeom prst="rect">
            <a:avLst/>
          </a:prstGeom>
        </p:spPr>
        <p:txBody>
          <a:bodyPr wrap="square">
            <a:spAutoFit/>
          </a:bodyPr>
          <a:lstStyle/>
          <a:p>
            <a:pPr>
              <a:spcAft>
                <a:spcPts val="600"/>
              </a:spcAft>
            </a:pPr>
            <a:r>
              <a:rPr lang="en-US" b="1" dirty="0">
                <a:solidFill>
                  <a:srgbClr val="000000"/>
                </a:solidFill>
                <a:latin typeface="Arial" panose="020B0604020202020204" pitchFamily="34" charset="0"/>
              </a:rPr>
              <a:t>Activity 1 (25 min)</a:t>
            </a:r>
            <a:endParaRPr lang="en-US" dirty="0"/>
          </a:p>
          <a:p>
            <a:br>
              <a:rPr lang="en-US" dirty="0"/>
            </a:br>
            <a:r>
              <a:rPr lang="en-US" dirty="0">
                <a:solidFill>
                  <a:srgbClr val="000000"/>
                </a:solidFill>
                <a:latin typeface="Arial" panose="020B0604020202020204" pitchFamily="34" charset="0"/>
              </a:rPr>
              <a:t>Stereotypes – What is a stereotype – revise – they talked about stereotypes in the previous lesson.</a:t>
            </a:r>
            <a:endParaRPr lang="en-US" dirty="0"/>
          </a:p>
          <a:p>
            <a:pPr>
              <a:spcAft>
                <a:spcPts val="600"/>
              </a:spcAft>
            </a:pPr>
            <a:r>
              <a:rPr lang="en-US" dirty="0">
                <a:solidFill>
                  <a:srgbClr val="000000"/>
                </a:solidFill>
                <a:latin typeface="Arial" panose="020B0604020202020204" pitchFamily="34" charset="0"/>
              </a:rPr>
              <a:t>Let’s watch a video - </a:t>
            </a:r>
            <a:r>
              <a:rPr lang="en-US" u="sng" dirty="0">
                <a:solidFill>
                  <a:srgbClr val="0563C1"/>
                </a:solidFill>
                <a:latin typeface="Arial" panose="020B0604020202020204" pitchFamily="34" charset="0"/>
                <a:hlinkClick r:id="rId2"/>
              </a:rPr>
              <a:t>The danger of a single story</a:t>
            </a:r>
            <a:endParaRPr lang="en-US" dirty="0"/>
          </a:p>
          <a:p>
            <a:br>
              <a:rPr lang="en-US" dirty="0"/>
            </a:br>
            <a:r>
              <a:rPr lang="en-US" dirty="0">
                <a:solidFill>
                  <a:srgbClr val="000000"/>
                </a:solidFill>
                <a:latin typeface="Arial" panose="020B0604020202020204" pitchFamily="34" charset="0"/>
              </a:rPr>
              <a:t>While watching and listening – pay attention, write down examples of </a:t>
            </a:r>
            <a:r>
              <a:rPr lang="en-US" i="1" dirty="0">
                <a:solidFill>
                  <a:srgbClr val="000000"/>
                </a:solidFill>
                <a:latin typeface="Arial" panose="020B0604020202020204" pitchFamily="34" charset="0"/>
              </a:rPr>
              <a:t>a single story:</a:t>
            </a:r>
            <a:endParaRPr lang="en-US" dirty="0"/>
          </a:p>
          <a:p>
            <a:br>
              <a:rPr lang="en-US" dirty="0"/>
            </a:br>
            <a:r>
              <a:rPr lang="en-US" u="sng" dirty="0">
                <a:solidFill>
                  <a:srgbClr val="000000"/>
                </a:solidFill>
                <a:latin typeface="Arial" panose="020B0604020202020204" pitchFamily="34" charset="0"/>
              </a:rPr>
              <a:t>Single story – </a:t>
            </a:r>
            <a:r>
              <a:rPr lang="en-US" dirty="0">
                <a:solidFill>
                  <a:srgbClr val="000000"/>
                </a:solidFill>
                <a:latin typeface="Arial" panose="020B0604020202020204" pitchFamily="34" charset="0"/>
              </a:rPr>
              <a:t>show people as one thing, and that is what they become</a:t>
            </a:r>
            <a:endParaRPr lang="en-US" dirty="0"/>
          </a:p>
          <a:p>
            <a:br>
              <a:rPr lang="en-US" dirty="0"/>
            </a:br>
            <a:r>
              <a:rPr lang="en-US" i="1" dirty="0">
                <a:solidFill>
                  <a:srgbClr val="000000"/>
                </a:solidFill>
                <a:latin typeface="Arial" panose="020B0604020202020204" pitchFamily="34" charset="0"/>
              </a:rPr>
              <a:t>(1. A single story – poverty (a houseboy – Fide)</a:t>
            </a:r>
            <a:endParaRPr lang="en-US" dirty="0"/>
          </a:p>
          <a:p>
            <a:r>
              <a:rPr lang="en-US" i="1" dirty="0">
                <a:solidFill>
                  <a:srgbClr val="000000"/>
                </a:solidFill>
                <a:latin typeface="Arial" panose="020B0604020202020204" pitchFamily="34" charset="0"/>
              </a:rPr>
              <a:t>2. A single story of Africa - her roommate – wondering about her English (tribal music, presumed she didn’t know how to use a stove) – patronizing well-meaning pity</a:t>
            </a:r>
            <a:endParaRPr lang="en-US" dirty="0"/>
          </a:p>
          <a:p>
            <a:r>
              <a:rPr lang="en-US" i="1" dirty="0">
                <a:solidFill>
                  <a:srgbClr val="000000"/>
                </a:solidFill>
                <a:latin typeface="Arial" panose="020B0604020202020204" pitchFamily="34" charset="0"/>
              </a:rPr>
              <a:t>Power – tell a story of another person, but not only that, make it a definite story of that person)</a:t>
            </a:r>
            <a:endParaRPr lang="en-US" dirty="0"/>
          </a:p>
          <a:p>
            <a:br>
              <a:rPr lang="en-US" dirty="0"/>
            </a:br>
            <a:r>
              <a:rPr lang="en-US" dirty="0">
                <a:solidFill>
                  <a:srgbClr val="000000"/>
                </a:solidFill>
                <a:latin typeface="Arial" panose="020B0604020202020204" pitchFamily="34" charset="0"/>
              </a:rPr>
              <a:t>Ask students to think about “single stories” they have heard about, or know about. </a:t>
            </a:r>
            <a:endParaRPr lang="en-US" dirty="0"/>
          </a:p>
          <a:p>
            <a:r>
              <a:rPr lang="en-US" dirty="0">
                <a:solidFill>
                  <a:srgbClr val="000000"/>
                </a:solidFill>
                <a:latin typeface="Arial" panose="020B0604020202020204" pitchFamily="34" charset="0"/>
              </a:rPr>
              <a:t>They share and discuss. </a:t>
            </a:r>
            <a:endParaRPr lang="en-US" dirty="0"/>
          </a:p>
          <a:p>
            <a:br>
              <a:rPr lang="en-US" dirty="0"/>
            </a:br>
            <a:endParaRPr lang="en-US" dirty="0"/>
          </a:p>
        </p:txBody>
      </p:sp>
    </p:spTree>
    <p:extLst>
      <p:ext uri="{BB962C8B-B14F-4D97-AF65-F5344CB8AC3E}">
        <p14:creationId xmlns:p14="http://schemas.microsoft.com/office/powerpoint/2010/main" val="54989506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613A8F9D-1738-4501-9DF7-533935A5A165}"/>
              </a:ext>
            </a:extLst>
          </p:cNvPr>
          <p:cNvSpPr/>
          <p:nvPr/>
        </p:nvSpPr>
        <p:spPr>
          <a:xfrm>
            <a:off x="1997476" y="762092"/>
            <a:ext cx="9206143" cy="1754326"/>
          </a:xfrm>
          <a:prstGeom prst="rect">
            <a:avLst/>
          </a:prstGeom>
        </p:spPr>
        <p:txBody>
          <a:bodyPr wrap="square">
            <a:spAutoFit/>
          </a:bodyPr>
          <a:lstStyle/>
          <a:p>
            <a:r>
              <a:rPr lang="en-US" dirty="0">
                <a:solidFill>
                  <a:srgbClr val="000000"/>
                </a:solidFill>
                <a:latin typeface="Arial" panose="020B0604020202020204" pitchFamily="34" charset="0"/>
              </a:rPr>
              <a:t>Each student writes two examples of stereotypes about Americans and two about Serbian people. We will take a look at these stereotypes and talk about them later with our guest speakers.  (we will use this app for writing down stereotypes </a:t>
            </a:r>
            <a:r>
              <a:rPr lang="en-US" u="sng" dirty="0">
                <a:solidFill>
                  <a:srgbClr val="0000FF"/>
                </a:solidFill>
                <a:latin typeface="Arial" panose="020B0604020202020204" pitchFamily="34" charset="0"/>
              </a:rPr>
              <a:t>https://app.wooclap.com</a:t>
            </a:r>
            <a:r>
              <a:rPr lang="en-US" dirty="0">
                <a:solidFill>
                  <a:srgbClr val="000000"/>
                </a:solidFill>
                <a:latin typeface="Arial" panose="020B0604020202020204" pitchFamily="34" charset="0"/>
              </a:rPr>
              <a:t>)</a:t>
            </a:r>
            <a:endParaRPr lang="en-US" dirty="0"/>
          </a:p>
          <a:p>
            <a:br>
              <a:rPr lang="en-US" dirty="0"/>
            </a:br>
            <a:endParaRPr lang="en-US" dirty="0"/>
          </a:p>
        </p:txBody>
      </p:sp>
      <p:pic>
        <p:nvPicPr>
          <p:cNvPr id="3" name="Picture 2">
            <a:extLst>
              <a:ext uri="{FF2B5EF4-FFF2-40B4-BE49-F238E27FC236}">
                <a16:creationId xmlns:a16="http://schemas.microsoft.com/office/drawing/2014/main" id="{B15A82E0-12D1-4EAF-A9BC-B1C37E428933}"/>
              </a:ext>
            </a:extLst>
          </p:cNvPr>
          <p:cNvPicPr>
            <a:picLocks noChangeAspect="1"/>
          </p:cNvPicPr>
          <p:nvPr/>
        </p:nvPicPr>
        <p:blipFill>
          <a:blip r:embed="rId2"/>
          <a:stretch>
            <a:fillRect/>
          </a:stretch>
        </p:blipFill>
        <p:spPr>
          <a:xfrm>
            <a:off x="1864311" y="2298087"/>
            <a:ext cx="8703076" cy="4086991"/>
          </a:xfrm>
          <a:prstGeom prst="rect">
            <a:avLst/>
          </a:prstGeom>
        </p:spPr>
      </p:pic>
    </p:spTree>
    <p:extLst>
      <p:ext uri="{BB962C8B-B14F-4D97-AF65-F5344CB8AC3E}">
        <p14:creationId xmlns:p14="http://schemas.microsoft.com/office/powerpoint/2010/main" val="343590960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E76CC952-C454-4CA7-A348-FA90A012D7F5}"/>
              </a:ext>
            </a:extLst>
          </p:cNvPr>
          <p:cNvSpPr/>
          <p:nvPr/>
        </p:nvSpPr>
        <p:spPr>
          <a:xfrm>
            <a:off x="1858392" y="744336"/>
            <a:ext cx="6096000" cy="2031325"/>
          </a:xfrm>
          <a:prstGeom prst="rect">
            <a:avLst/>
          </a:prstGeom>
        </p:spPr>
        <p:txBody>
          <a:bodyPr>
            <a:spAutoFit/>
          </a:bodyPr>
          <a:lstStyle/>
          <a:p>
            <a:r>
              <a:rPr lang="en-US" b="1" dirty="0">
                <a:solidFill>
                  <a:srgbClr val="000000"/>
                </a:solidFill>
                <a:latin typeface="Arial" panose="020B0604020202020204" pitchFamily="34" charset="0"/>
              </a:rPr>
              <a:t>Activity 2 (10 min)</a:t>
            </a:r>
            <a:endParaRPr lang="en-US" dirty="0"/>
          </a:p>
          <a:p>
            <a:br>
              <a:rPr lang="en-US" dirty="0"/>
            </a:br>
            <a:r>
              <a:rPr lang="en-US" dirty="0">
                <a:solidFill>
                  <a:srgbClr val="000000"/>
                </a:solidFill>
                <a:latin typeface="Arial" panose="020B0604020202020204" pitchFamily="34" charset="0"/>
              </a:rPr>
              <a:t>Talking about stereotypes (about Americans and Serbian people) with three guests (American citizens who have lived and worked in Serbia)</a:t>
            </a:r>
            <a:endParaRPr lang="en-US" dirty="0"/>
          </a:p>
          <a:p>
            <a:br>
              <a:rPr lang="en-US" dirty="0"/>
            </a:br>
            <a:endParaRPr lang="en-US" dirty="0"/>
          </a:p>
        </p:txBody>
      </p:sp>
      <p:sp>
        <p:nvSpPr>
          <p:cNvPr id="3" name="Rectangle 2">
            <a:extLst>
              <a:ext uri="{FF2B5EF4-FFF2-40B4-BE49-F238E27FC236}">
                <a16:creationId xmlns:a16="http://schemas.microsoft.com/office/drawing/2014/main" id="{8D8AA017-E249-4C69-A7F3-B662E6C07ADA}"/>
              </a:ext>
            </a:extLst>
          </p:cNvPr>
          <p:cNvSpPr/>
          <p:nvPr/>
        </p:nvSpPr>
        <p:spPr>
          <a:xfrm>
            <a:off x="2068497" y="3288645"/>
            <a:ext cx="9303798" cy="2862322"/>
          </a:xfrm>
          <a:prstGeom prst="rect">
            <a:avLst/>
          </a:prstGeom>
        </p:spPr>
        <p:txBody>
          <a:bodyPr wrap="square">
            <a:spAutoFit/>
          </a:bodyPr>
          <a:lstStyle/>
          <a:p>
            <a:r>
              <a:rPr lang="en-US" b="1" dirty="0"/>
              <a:t>Activity 3 (30 min)</a:t>
            </a:r>
            <a:endParaRPr lang="en-US" dirty="0"/>
          </a:p>
          <a:p>
            <a:endParaRPr lang="sr-Latn-RS" dirty="0">
              <a:solidFill>
                <a:srgbClr val="000000"/>
              </a:solidFill>
              <a:latin typeface="Arial" panose="020B0604020202020204" pitchFamily="34" charset="0"/>
            </a:endParaRPr>
          </a:p>
          <a:p>
            <a:r>
              <a:rPr lang="en-US" dirty="0">
                <a:solidFill>
                  <a:srgbClr val="000000"/>
                </a:solidFill>
                <a:latin typeface="Arial" panose="020B0604020202020204" pitchFamily="34" charset="0"/>
              </a:rPr>
              <a:t>Students are divided into three breakout rooms, and each of the guests is with one group of students. Students ask the guests about stereotypes, and the guests give them their point of view. Also, since our American guests have lived in Serbia, they can also give their perspective about stereotypes about Serbian people.</a:t>
            </a:r>
            <a:endParaRPr lang="en-US" dirty="0"/>
          </a:p>
          <a:p>
            <a:r>
              <a:rPr lang="en-US" dirty="0">
                <a:solidFill>
                  <a:srgbClr val="000000"/>
                </a:solidFill>
                <a:latin typeface="Arial" panose="020B0604020202020204" pitchFamily="34" charset="0"/>
              </a:rPr>
              <a:t>After 10 minutes, they change the room, and talk to a different group of students. By the end of the lesson, each guest will have spoken to each group of students. </a:t>
            </a:r>
            <a:endParaRPr lang="en-US" dirty="0"/>
          </a:p>
          <a:p>
            <a:br>
              <a:rPr lang="en-US" dirty="0"/>
            </a:br>
            <a:endParaRPr lang="en-US" dirty="0"/>
          </a:p>
        </p:txBody>
      </p:sp>
    </p:spTree>
    <p:extLst>
      <p:ext uri="{BB962C8B-B14F-4D97-AF65-F5344CB8AC3E}">
        <p14:creationId xmlns:p14="http://schemas.microsoft.com/office/powerpoint/2010/main" val="18792046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AE8EC410-DB61-4275-B22E-A2E56D490893}"/>
              </a:ext>
            </a:extLst>
          </p:cNvPr>
          <p:cNvSpPr/>
          <p:nvPr/>
        </p:nvSpPr>
        <p:spPr>
          <a:xfrm>
            <a:off x="2284518" y="2273086"/>
            <a:ext cx="9087775" cy="1754326"/>
          </a:xfrm>
          <a:prstGeom prst="rect">
            <a:avLst/>
          </a:prstGeom>
        </p:spPr>
        <p:txBody>
          <a:bodyPr wrap="square">
            <a:spAutoFit/>
          </a:bodyPr>
          <a:lstStyle/>
          <a:p>
            <a:r>
              <a:rPr lang="en-US" b="1" dirty="0">
                <a:solidFill>
                  <a:srgbClr val="000000"/>
                </a:solidFill>
                <a:latin typeface="Arial" panose="020B0604020202020204" pitchFamily="34" charset="0"/>
              </a:rPr>
              <a:t>Activity 3 (10 min)</a:t>
            </a:r>
            <a:endParaRPr lang="en-US" dirty="0"/>
          </a:p>
          <a:p>
            <a:br>
              <a:rPr lang="en-US" dirty="0"/>
            </a:br>
            <a:r>
              <a:rPr lang="en-US" dirty="0">
                <a:solidFill>
                  <a:srgbClr val="000000"/>
                </a:solidFill>
                <a:latin typeface="Arial" panose="020B0604020202020204" pitchFamily="34" charset="0"/>
              </a:rPr>
              <a:t>Let’s see what stereotypes we decided to burst.</a:t>
            </a:r>
            <a:endParaRPr lang="en-US" dirty="0"/>
          </a:p>
          <a:p>
            <a:br>
              <a:rPr lang="en-US" dirty="0"/>
            </a:br>
            <a:r>
              <a:rPr lang="en-US" dirty="0">
                <a:latin typeface="Arial" panose="020B0604020202020204" pitchFamily="34" charset="0"/>
                <a:cs typeface="Arial" panose="020B0604020202020204" pitchFamily="34" charset="0"/>
              </a:rPr>
              <a:t>Link to recording (part) </a:t>
            </a:r>
            <a:r>
              <a:rPr lang="en-US" dirty="0">
                <a:hlinkClick r:id="rId2"/>
              </a:rPr>
              <a:t>https://www.youtube.com/watch?v=E_bbl2VJxtk&amp;feature=youtu.be</a:t>
            </a:r>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54541640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30" name="Picture 6" descr="Thank you lettering with curls | Free Vector">
            <a:extLst>
              <a:ext uri="{FF2B5EF4-FFF2-40B4-BE49-F238E27FC236}">
                <a16:creationId xmlns:a16="http://schemas.microsoft.com/office/drawing/2014/main" id="{32C5D36B-3545-4AF4-81AA-0E14C8FF98C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799734" y="927662"/>
            <a:ext cx="4592529" cy="3249985"/>
          </a:xfrm>
          <a:prstGeom prst="rect">
            <a:avLst/>
          </a:prstGeom>
          <a:noFill/>
          <a:extLst>
            <a:ext uri="{909E8E84-426E-40DD-AFC4-6F175D3DCCD1}">
              <a14:hiddenFill xmlns:a14="http://schemas.microsoft.com/office/drawing/2010/main">
                <a:solidFill>
                  <a:srgbClr val="FFFFFF"/>
                </a:solidFill>
              </a14:hiddenFill>
            </a:ext>
          </a:extLst>
        </p:spPr>
      </p:pic>
      <p:sp>
        <p:nvSpPr>
          <p:cNvPr id="2" name="TextBox 1">
            <a:extLst>
              <a:ext uri="{FF2B5EF4-FFF2-40B4-BE49-F238E27FC236}">
                <a16:creationId xmlns:a16="http://schemas.microsoft.com/office/drawing/2014/main" id="{FA28D451-586B-4910-A317-6F3E7A71B007}"/>
              </a:ext>
            </a:extLst>
          </p:cNvPr>
          <p:cNvSpPr txBox="1"/>
          <p:nvPr/>
        </p:nvSpPr>
        <p:spPr>
          <a:xfrm>
            <a:off x="4250922" y="5468673"/>
            <a:ext cx="3690151" cy="923330"/>
          </a:xfrm>
          <a:prstGeom prst="rect">
            <a:avLst/>
          </a:prstGeom>
          <a:noFill/>
        </p:spPr>
        <p:txBody>
          <a:bodyPr wrap="square" rtlCol="0">
            <a:spAutoFit/>
          </a:bodyPr>
          <a:lstStyle/>
          <a:p>
            <a:endParaRPr lang="en-US" dirty="0">
              <a:hlinkClick r:id="rId3"/>
            </a:endParaRPr>
          </a:p>
          <a:p>
            <a:r>
              <a:rPr lang="en-US" dirty="0">
                <a:hlinkClick r:id="rId3"/>
              </a:rPr>
              <a:t>branka.decka@gmail.com</a:t>
            </a:r>
            <a:endParaRPr lang="en-US" dirty="0"/>
          </a:p>
          <a:p>
            <a:endParaRPr lang="en-US" dirty="0"/>
          </a:p>
        </p:txBody>
      </p:sp>
      <p:sp>
        <p:nvSpPr>
          <p:cNvPr id="3" name="TextBox 2">
            <a:extLst>
              <a:ext uri="{FF2B5EF4-FFF2-40B4-BE49-F238E27FC236}">
                <a16:creationId xmlns:a16="http://schemas.microsoft.com/office/drawing/2014/main" id="{235616DB-D9B1-45FD-BC7E-6DABFEBD858C}"/>
              </a:ext>
            </a:extLst>
          </p:cNvPr>
          <p:cNvSpPr txBox="1"/>
          <p:nvPr/>
        </p:nvSpPr>
        <p:spPr>
          <a:xfrm>
            <a:off x="1770353" y="4403273"/>
            <a:ext cx="8651290" cy="923330"/>
          </a:xfrm>
          <a:prstGeom prst="rect">
            <a:avLst/>
          </a:prstGeom>
          <a:noFill/>
        </p:spPr>
        <p:txBody>
          <a:bodyPr wrap="square" rtlCol="0">
            <a:spAutoFit/>
          </a:bodyPr>
          <a:lstStyle/>
          <a:p>
            <a:pPr algn="ctr"/>
            <a:r>
              <a:rPr lang="en-US" dirty="0"/>
              <a:t>English language teacher in primary school “Rada </a:t>
            </a:r>
            <a:r>
              <a:rPr lang="en-US" dirty="0" err="1"/>
              <a:t>Subakic</a:t>
            </a:r>
            <a:r>
              <a:rPr lang="en-US" dirty="0"/>
              <a:t>” in </a:t>
            </a:r>
            <a:r>
              <a:rPr lang="en-US" dirty="0" err="1"/>
              <a:t>Gruza</a:t>
            </a:r>
            <a:r>
              <a:rPr lang="en-US" dirty="0"/>
              <a:t>,</a:t>
            </a:r>
          </a:p>
          <a:p>
            <a:pPr algn="ctr"/>
            <a:endParaRPr lang="en-US" dirty="0"/>
          </a:p>
          <a:p>
            <a:pPr algn="ctr"/>
            <a:r>
              <a:rPr lang="en-US" dirty="0"/>
              <a:t>English teacher in English Access </a:t>
            </a:r>
            <a:r>
              <a:rPr lang="en-US" dirty="0" err="1"/>
              <a:t>Microscholarship</a:t>
            </a:r>
            <a:r>
              <a:rPr lang="en-US" dirty="0"/>
              <a:t> Program </a:t>
            </a:r>
          </a:p>
        </p:txBody>
      </p:sp>
    </p:spTree>
    <p:extLst>
      <p:ext uri="{BB962C8B-B14F-4D97-AF65-F5344CB8AC3E}">
        <p14:creationId xmlns:p14="http://schemas.microsoft.com/office/powerpoint/2010/main" val="2651866613"/>
      </p:ext>
    </p:extLst>
  </p:cSld>
  <p:clrMapOvr>
    <a:masterClrMapping/>
  </p:clrMapOvr>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114</TotalTime>
  <Words>604</Words>
  <Application>Microsoft Office PowerPoint</Application>
  <PresentationFormat>Widescreen</PresentationFormat>
  <Paragraphs>61</Paragraphs>
  <Slides>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Arial</vt:lpstr>
      <vt:lpstr>Century Gothic</vt:lpstr>
      <vt:lpstr>Wingdings 3</vt:lpstr>
      <vt:lpstr>Wisp</vt:lpstr>
      <vt:lpstr>The Danger of a Single Story</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Danger of a Single Story</dc:title>
  <dc:creator>branka deckovic</dc:creator>
  <cp:lastModifiedBy>branka deckovic</cp:lastModifiedBy>
  <cp:revision>6</cp:revision>
  <dcterms:created xsi:type="dcterms:W3CDTF">2020-05-28T14:08:13Z</dcterms:created>
  <dcterms:modified xsi:type="dcterms:W3CDTF">2020-05-29T22:21:14Z</dcterms:modified>
</cp:coreProperties>
</file>